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300" r:id="rId3"/>
    <p:sldId id="275" r:id="rId4"/>
    <p:sldId id="316" r:id="rId5"/>
    <p:sldId id="315" r:id="rId6"/>
    <p:sldId id="276" r:id="rId7"/>
    <p:sldId id="301" r:id="rId8"/>
    <p:sldId id="293" r:id="rId9"/>
    <p:sldId id="312" r:id="rId10"/>
    <p:sldId id="308" r:id="rId11"/>
    <p:sldId id="294" r:id="rId12"/>
    <p:sldId id="309" r:id="rId13"/>
    <p:sldId id="303" r:id="rId14"/>
    <p:sldId id="283" r:id="rId15"/>
    <p:sldId id="307" r:id="rId16"/>
    <p:sldId id="277" r:id="rId17"/>
    <p:sldId id="297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66"/>
    <a:srgbClr val="07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3D98C-DBAD-4FAA-AC3C-676A12616875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B9F0-C91A-4FA8-A2C8-F43BF3E03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2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Click="0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164571-4D67-4C1E-9C95-E64D04F79F74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ABC50A-9631-483F-B1CD-7C9634F8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4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27584" y="476673"/>
            <a:ext cx="77768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     ГБУЗ Московской области </a:t>
            </a:r>
          </a:p>
          <a:p>
            <a:pPr algn="ctr" eaLnBrk="1" hangingPunct="1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«Коломенская больница»</a:t>
            </a:r>
            <a:endParaRPr lang="ru-RU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Кузина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783" y="2204864"/>
            <a:ext cx="5040902" cy="2972478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53CFC16-F3D2-1444-9445-00BE589871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7416" b="82518"/>
          <a:stretch/>
        </p:blipFill>
        <p:spPr>
          <a:xfrm>
            <a:off x="7505047" y="260648"/>
            <a:ext cx="1405948" cy="87774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65204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ЦАОП (Центр амбулаторной онкологической помощи)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Кузина\Desktop\YE4ZoVlK6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5495440" cy="3091185"/>
          </a:xfrm>
          <a:prstGeom prst="rect">
            <a:avLst/>
          </a:prstGeom>
          <a:noFill/>
        </p:spPr>
      </p:pic>
      <p:pic>
        <p:nvPicPr>
          <p:cNvPr id="9225" name="Picture 9" descr="https://im0-tub-ru.yandex.net/i?id=ce45f5b87c9bc2d94bb556fb1547c8ba-l&amp;ref=rim&amp;n=13&amp;w=800&amp;h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2808312" cy="280831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916832"/>
            <a:ext cx="7948405" cy="4209331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Остеоденситометрия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Компьютерная томография (КТ)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Магнитно-резонансная томография (МРТ)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ЛУЧЕВОЙ ДИАГНОСТИИКИ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Кузина\Desktop\mrt-3-tes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980991" cy="213134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132857"/>
            <a:ext cx="7732381" cy="3096344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Чрезпищеводная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эхокардиография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Эластография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Исследование периферических нервов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ЛУЧЕВОЙ ДИАГНОСТИИКИ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628800"/>
            <a:ext cx="7804389" cy="468052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73E87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Анестезиология-реаниматология;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Травматология и ортопедия;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Офтальмология;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Оториноларингология;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Онкология;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Педиатрия;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Терапия;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Лечебное дело;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Неврология;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Кардиология;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Хирургия;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marL="0" indent="0">
              <a:buClr>
                <a:schemeClr val="tx2"/>
              </a:buCl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Заработная плата начинающего специалиста от 80 тыс. руб.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 ВАКАНСИИ ПО СПЕЦИАЛЬНОСТЯМ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узи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736" y="2708920"/>
            <a:ext cx="2664296" cy="230425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00808"/>
            <a:ext cx="8020413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Единовременные компенсационные выплаты в   размере   от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до 1,5 млн.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трудоустройстве в сельскую местность 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Ежемесячная  денежная  выплата  за  аренду жилья в размере от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тыс.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тыс.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Ежемесячные выплаты   молодым специалистам   в   размере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тыс.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 в течение   первых   3-х лет    работы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  <a:buNone/>
            </a:pP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72816"/>
            <a:ext cx="7876397" cy="453650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программах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Губернатора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Московской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Социальная /бюджетная ипотека»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Доплата </a:t>
            </a:r>
            <a:r>
              <a:rPr lang="ru-RU" sz="28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врачам участковой службы</a:t>
            </a:r>
          </a:p>
          <a:p>
            <a:pPr>
              <a:buClr>
                <a:srgbClr val="FF0000"/>
              </a:buClr>
              <a:buNone/>
            </a:pPr>
            <a:r>
              <a:rPr lang="ru-RU" sz="28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    (32 000 рублей)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800" dirty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Предоставление земельных участков под ИЖС</a:t>
            </a:r>
          </a:p>
          <a:p>
            <a:pPr>
              <a:buNone/>
            </a:pPr>
            <a:endParaRPr lang="ru-RU" sz="2800" dirty="0">
              <a:solidFill>
                <a:srgbClr val="183B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52" y="4725144"/>
            <a:ext cx="2282935" cy="17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КАДРОВ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Направление в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целевую ординатуру по потребности учреждения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узина\Desktop\6658812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548" y="3645024"/>
            <a:ext cx="3886628" cy="302433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14313" y="428625"/>
            <a:ext cx="8786812" cy="614362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alt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КОНТАКТЫ</a:t>
            </a:r>
          </a:p>
          <a:p>
            <a:pPr algn="ctr">
              <a:buNone/>
            </a:pPr>
            <a:endParaRPr lang="ru-RU" alt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algn="ctr">
              <a:buNone/>
            </a:pPr>
            <a:r>
              <a:rPr lang="en-US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alt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://lpu.zdrav.mosreg.ru/gbuz_mo_kolomenskaya_bolnitsa</a:t>
            </a:r>
            <a:endParaRPr lang="ru-RU" altLang="ru-RU" sz="3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mz_kolomnacrb@mosreg.ru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ru-RU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alt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 отдела кадров:</a:t>
            </a:r>
            <a:endParaRPr lang="ru-RU" altLang="ru-RU" sz="44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altLang="ru-RU" sz="4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8(496) 612-40-61</a:t>
            </a:r>
          </a:p>
          <a:p>
            <a:pPr marL="0" indent="0">
              <a:buNone/>
            </a:pPr>
            <a:r>
              <a:rPr lang="ru-RU" altLang="ru-RU" sz="4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altLang="ru-RU" sz="41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41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(496) 612-42-04</a:t>
            </a:r>
            <a:endParaRPr lang="ru-RU" altLang="ru-RU" dirty="0" smtClean="0"/>
          </a:p>
        </p:txBody>
      </p:sp>
      <p:pic>
        <p:nvPicPr>
          <p:cNvPr id="3" name="Picture 11" descr="C:\Users\Кузин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13176"/>
            <a:ext cx="1656184" cy="129614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ПРИСОЕДИНЯЙТЕСЬ К КОМАНДЕ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ПРОФЕССИОНАЛОВ!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924944"/>
            <a:ext cx="2842735" cy="302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ИСТОРИЯ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1930-2024</a:t>
            </a:r>
            <a:endParaRPr lang="ru-RU" dirty="0">
              <a:solidFill>
                <a:srgbClr val="183B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ликлини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843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од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rb-kolomna.ru/pic.php?iid=3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437112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1123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196752"/>
            <a:ext cx="7876397" cy="49685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составе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амбулаторно-поликлинических подразделений общей мощностью </a:t>
            </a: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3417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посещений  в смену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71" y="2996952"/>
            <a:ext cx="4633913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СТАЦИОНАР: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835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коек круглосуточного пребывания по </a:t>
            </a: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0" y="3284984"/>
            <a:ext cx="41275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3"/>
            <a:ext cx="41275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33956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196752"/>
            <a:ext cx="7876397" cy="49685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Комфортные поликлиники,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оснащенные оборудованием экспертного класса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6766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67587"/>
            <a:ext cx="36766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88728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/>
          </p:cNvSpPr>
          <p:nvPr/>
        </p:nvSpPr>
        <p:spPr bwMode="auto">
          <a:xfrm>
            <a:off x="0" y="9144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ru-RU" altLang="ru-RU" sz="2400" b="1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9283" name="Rectangle 851"/>
          <p:cNvSpPr>
            <a:spLocks noChangeArrowheads="1"/>
          </p:cNvSpPr>
          <p:nvPr/>
        </p:nvSpPr>
        <p:spPr bwMode="auto">
          <a:xfrm>
            <a:off x="533400" y="548680"/>
            <a:ext cx="8071048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ХАРАКТЕРИСТИКА</a:t>
            </a:r>
          </a:p>
          <a:p>
            <a:pPr marL="571500" indent="-571500" algn="ctr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штате </a:t>
            </a:r>
            <a:r>
              <a:rPr lang="ru-RU" sz="40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2247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сотрудников, из них:</a:t>
            </a:r>
          </a:p>
          <a:p>
            <a:pPr algn="ctr"/>
            <a:endPara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568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1266 </a:t>
            </a:r>
            <a:r>
              <a:rPr lang="ru-RU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с.м.р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/>
              <a:t>	</a:t>
            </a:r>
            <a:endParaRPr lang="ru-RU" sz="3200" dirty="0" smtClean="0"/>
          </a:p>
          <a:p>
            <a:r>
              <a:rPr lang="ru-RU" sz="3200" dirty="0" smtClean="0"/>
              <a:t>В целях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026" name="Picture 2" descr="C:\Users\Кузина\Desktop\huge_8793e54b-dabf-4119-8d70-5ea5d812d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22810"/>
            <a:ext cx="3744416" cy="279132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50233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13 кандидатов медицинских наук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1 доктор медицинских наук</a:t>
            </a:r>
            <a:endParaRPr lang="ru-RU" sz="3600" dirty="0">
              <a:solidFill>
                <a:srgbClr val="183B6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21 Заслуженный работник здравоохранения Московской области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ГОРДОСТЬ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Кузина\Desktop\2257792008e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25144"/>
            <a:ext cx="1944216" cy="19050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492896"/>
            <a:ext cx="7660373" cy="363326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НАШИ ВОЗМОЖНОСТИ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Региональный сосудистый центр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err="1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Травмоцентр</a:t>
            </a: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 1 уровня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183B66"/>
                </a:solidFill>
                <a:latin typeface="Times New Roman" pitchFamily="18" charset="0"/>
                <a:cs typeface="Times New Roman" pitchFamily="18" charset="0"/>
              </a:rPr>
              <a:t>Центр амбулаторной онкологической помощи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лучевой диагностики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Кардиология;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ОНМК;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Сердечно-сосудистая хирургия;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Рентгенэндоваскулярная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хирургия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СОСУДИСТЫЙ ЦЕНТР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" y="271152"/>
            <a:ext cx="10148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1438</TotalTime>
  <Words>279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НАША ИСТОРИЯ  1930-2024</vt:lpstr>
      <vt:lpstr>ХАРАКТЕРИСТИКА</vt:lpstr>
      <vt:lpstr>ХАРАКТЕРИСТИКА</vt:lpstr>
      <vt:lpstr>ХАРАКТЕРИСТИКА</vt:lpstr>
      <vt:lpstr>Презентация PowerPoint</vt:lpstr>
      <vt:lpstr>НАША ГОРДОСТЬ</vt:lpstr>
      <vt:lpstr>   НАШИ ВОЗМОЖНОСТИ   </vt:lpstr>
      <vt:lpstr> РЕГИОНАЛЬНЫЙ  СОСУДИСТЫЙ ЦЕНТР </vt:lpstr>
      <vt:lpstr>                ЦАОП (Центр амбулаторной онкологической помощи) </vt:lpstr>
      <vt:lpstr>ЦЕНТР ЛУЧЕВОЙ ДИАГНОСТИИКИ</vt:lpstr>
      <vt:lpstr>ЦЕНТР ЛУЧЕВОЙ ДИАГНОСТИИКИ</vt:lpstr>
      <vt:lpstr>ОТКРЫТЫ ВАКАНСИИ ПО СПЕЦИАЛЬНОСТЯМ</vt:lpstr>
      <vt:lpstr>МЕРЫ СОЦИАЛЬНОЙ ПОДДЕРЖКИ</vt:lpstr>
      <vt:lpstr>МЕРЫ СОЦИАЛЬНОЙ ПОДДЕРЖКИ</vt:lpstr>
      <vt:lpstr>ПОДГОТОВКА КАДРОВ</vt:lpstr>
      <vt:lpstr>Презентация PowerPoint</vt:lpstr>
      <vt:lpstr> ПРИСОЕДИНЯЙТЕСЬ К КОМАНДЕ  ПРОФЕССИОНАЛОВ!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_Попокина Надежда Петровна</dc:creator>
  <cp:lastModifiedBy>_Кузина Евгения Валерьевна</cp:lastModifiedBy>
  <cp:revision>378</cp:revision>
  <dcterms:created xsi:type="dcterms:W3CDTF">2018-02-07T06:56:17Z</dcterms:created>
  <dcterms:modified xsi:type="dcterms:W3CDTF">2024-01-31T13:19:13Z</dcterms:modified>
</cp:coreProperties>
</file>