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60" r:id="rId6"/>
    <p:sldId id="261" r:id="rId7"/>
    <p:sldId id="264" r:id="rId8"/>
    <p:sldId id="266" r:id="rId9"/>
    <p:sldId id="268" r:id="rId10"/>
    <p:sldId id="269" r:id="rId11"/>
    <p:sldId id="270" r:id="rId12"/>
    <p:sldId id="267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95" d="100"/>
          <a:sy n="95" d="100"/>
        </p:scale>
        <p:origin x="-101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3F91-A6E5-40B6-BFED-EEABD3E93D6F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6E195-C6C2-4CD9-860F-855DFD681D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90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6E195-C6C2-4CD9-860F-855DFD681D4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7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2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6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3526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173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723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986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32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80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20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372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078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90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07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86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FE3A9-BED0-40A6-94FC-FD2997F28078}" type="datetimeFigureOut">
              <a:rPr lang="ru-RU" smtClean="0"/>
              <a:pPr/>
              <a:t>15.05.2018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56EFFF-CCDC-4968-9602-0DD82DB144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1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3364" y="1933998"/>
            <a:ext cx="10567239" cy="307237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Государственное автономное учреждение здравоохранения Московской области         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«Центральная городская клиническая больница г. Реутов»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4" y="566644"/>
            <a:ext cx="2788582" cy="1206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049" y="333806"/>
            <a:ext cx="3703955" cy="1439380"/>
          </a:xfrm>
          <a:prstGeom prst="rect">
            <a:avLst/>
          </a:prstGeom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-47625" y="3994711"/>
            <a:ext cx="10929938" cy="230898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2018 год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49" y="413664"/>
            <a:ext cx="10503672" cy="236162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Реализация </a:t>
            </a:r>
            <a:r>
              <a:rPr lang="ru-RU" b="1" i="1" smtClean="0">
                <a:solidFill>
                  <a:schemeClr val="accent4">
                    <a:lumMod val="75000"/>
                  </a:schemeClr>
                </a:solidFill>
              </a:rPr>
              <a:t>жилищной </a:t>
            </a:r>
            <a:r>
              <a:rPr lang="ru-RU" b="1" i="1" smtClean="0">
                <a:solidFill>
                  <a:schemeClr val="accent4">
                    <a:lumMod val="75000"/>
                  </a:schemeClr>
                </a:solidFill>
              </a:rPr>
              <a:t>программы: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1400" i="1" dirty="0">
                <a:solidFill>
                  <a:srgbClr val="0070C0"/>
                </a:solidFill>
              </a:rPr>
              <a:t/>
            </a:r>
            <a:br>
              <a:rPr lang="ru-RU" sz="1400" i="1" dirty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● Предоставляется служебное жильё;</a:t>
            </a:r>
            <a:br>
              <a:rPr lang="ru-RU" sz="2800" i="1" dirty="0" smtClean="0">
                <a:solidFill>
                  <a:srgbClr val="0070C0"/>
                </a:solidFill>
              </a:rPr>
            </a:br>
            <a:r>
              <a:rPr lang="ru-RU" sz="2800" i="1" dirty="0" smtClean="0">
                <a:solidFill>
                  <a:srgbClr val="0070C0"/>
                </a:solidFill>
              </a:rPr>
              <a:t>● Производится компенсация аренды съемного жилья; </a:t>
            </a:r>
            <a:endParaRPr lang="ru-RU" sz="2800" i="1" dirty="0">
              <a:solidFill>
                <a:srgbClr val="0070C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76989" y="1810853"/>
            <a:ext cx="10489676" cy="490019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38163" lvl="0">
              <a:lnSpc>
                <a:spcPct val="120000"/>
              </a:lnSpc>
              <a:spcBef>
                <a:spcPts val="0"/>
              </a:spcBef>
            </a:pPr>
            <a:endParaRPr lang="ru-RU" sz="4800" i="1" dirty="0" smtClean="0">
              <a:solidFill>
                <a:srgbClr val="0070C0"/>
              </a:solidFill>
            </a:endParaRPr>
          </a:p>
          <a:p>
            <a:pPr marL="538163">
              <a:lnSpc>
                <a:spcPct val="120000"/>
              </a:lnSpc>
              <a:spcBef>
                <a:spcPts val="0"/>
              </a:spcBef>
            </a:pPr>
            <a:endParaRPr lang="ru-RU" sz="4000" b="1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38163">
              <a:lnSpc>
                <a:spcPct val="120000"/>
              </a:lnSpc>
              <a:spcBef>
                <a:spcPts val="0"/>
              </a:spcBef>
            </a:pPr>
            <a:r>
              <a:rPr lang="ru-RU" sz="11200" b="1" i="1" dirty="0" smtClean="0">
                <a:solidFill>
                  <a:schemeClr val="accent4">
                    <a:lumMod val="75000"/>
                  </a:schemeClr>
                </a:solidFill>
              </a:rPr>
              <a:t>● Для </a:t>
            </a:r>
            <a:r>
              <a:rPr lang="ru-RU" sz="11200" b="1" i="1" dirty="0">
                <a:solidFill>
                  <a:schemeClr val="accent4">
                    <a:lumMod val="75000"/>
                  </a:schemeClr>
                </a:solidFill>
              </a:rPr>
              <a:t>отдельных специальностей предусмотрено участие врачей  в областной программе льготного ипотечного кредитования</a:t>
            </a:r>
            <a:r>
              <a:rPr lang="ru-RU" sz="11200" b="1" i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endParaRPr lang="ru-RU" sz="11200" i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538163" lvl="0" indent="539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rgbClr val="0070C0"/>
                </a:solidFill>
              </a:rPr>
              <a:t>Врач – терапевт участковый</a:t>
            </a:r>
          </a:p>
          <a:p>
            <a:pPr marL="538163" lvl="0" indent="539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rgbClr val="0070C0"/>
                </a:solidFill>
              </a:rPr>
              <a:t>Врач </a:t>
            </a:r>
            <a:r>
              <a:rPr lang="ru-RU" sz="11200" i="1" dirty="0">
                <a:solidFill>
                  <a:srgbClr val="0070C0"/>
                </a:solidFill>
              </a:rPr>
              <a:t>– </a:t>
            </a:r>
            <a:r>
              <a:rPr lang="ru-RU" sz="11200" i="1" dirty="0" smtClean="0">
                <a:solidFill>
                  <a:srgbClr val="0070C0"/>
                </a:solidFill>
              </a:rPr>
              <a:t>педиатр участковый</a:t>
            </a:r>
          </a:p>
          <a:p>
            <a:pPr marL="538163" indent="539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rgbClr val="0070C0"/>
                </a:solidFill>
              </a:rPr>
              <a:t>Врач – анестезиолог-реаниматолог</a:t>
            </a:r>
          </a:p>
          <a:p>
            <a:pPr marL="538163" indent="539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rgbClr val="0070C0"/>
                </a:solidFill>
              </a:rPr>
              <a:t>Врач </a:t>
            </a:r>
            <a:r>
              <a:rPr lang="ru-RU" sz="11200" i="1" dirty="0">
                <a:solidFill>
                  <a:srgbClr val="0070C0"/>
                </a:solidFill>
              </a:rPr>
              <a:t>– </a:t>
            </a:r>
            <a:r>
              <a:rPr lang="ru-RU" sz="11200" i="1" dirty="0" smtClean="0">
                <a:solidFill>
                  <a:srgbClr val="0070C0"/>
                </a:solidFill>
              </a:rPr>
              <a:t>невролог</a:t>
            </a:r>
          </a:p>
          <a:p>
            <a:pPr marL="538163" indent="539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200" i="1" dirty="0">
                <a:solidFill>
                  <a:srgbClr val="0070C0"/>
                </a:solidFill>
              </a:rPr>
              <a:t>Врач – </a:t>
            </a:r>
            <a:r>
              <a:rPr lang="ru-RU" sz="11200" i="1" dirty="0" smtClean="0">
                <a:solidFill>
                  <a:srgbClr val="0070C0"/>
                </a:solidFill>
              </a:rPr>
              <a:t>акушер-гинеколог </a:t>
            </a:r>
            <a:endParaRPr lang="ru-RU" sz="11200" i="1" dirty="0">
              <a:solidFill>
                <a:srgbClr val="0070C0"/>
              </a:solidFill>
            </a:endParaRPr>
          </a:p>
          <a:p>
            <a:pPr marL="538163" indent="5397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1200" i="1" dirty="0" smtClean="0">
                <a:solidFill>
                  <a:srgbClr val="0070C0"/>
                </a:solidFill>
              </a:rPr>
              <a:t>Врач </a:t>
            </a:r>
            <a:r>
              <a:rPr lang="ru-RU" sz="11200" i="1" dirty="0">
                <a:solidFill>
                  <a:srgbClr val="0070C0"/>
                </a:solidFill>
              </a:rPr>
              <a:t>– </a:t>
            </a:r>
            <a:r>
              <a:rPr lang="ru-RU" sz="11200" i="1" dirty="0" smtClean="0">
                <a:solidFill>
                  <a:srgbClr val="0070C0"/>
                </a:solidFill>
              </a:rPr>
              <a:t>офтальмолог</a:t>
            </a:r>
          </a:p>
          <a:p>
            <a:pPr marL="538163" lvl="0">
              <a:lnSpc>
                <a:spcPct val="120000"/>
              </a:lnSpc>
              <a:spcBef>
                <a:spcPts val="0"/>
              </a:spcBef>
            </a:pPr>
            <a:endParaRPr lang="ru-RU" sz="11200" i="1" dirty="0" smtClean="0">
              <a:solidFill>
                <a:srgbClr val="0070C0"/>
              </a:solidFill>
            </a:endParaRPr>
          </a:p>
          <a:p>
            <a:pPr marL="538163" lvl="0">
              <a:lnSpc>
                <a:spcPct val="120000"/>
              </a:lnSpc>
              <a:spcBef>
                <a:spcPts val="0"/>
              </a:spcBef>
            </a:pPr>
            <a:r>
              <a:rPr lang="ru-RU" sz="9600" dirty="0">
                <a:solidFill>
                  <a:srgbClr val="0070C0"/>
                </a:solidFill>
              </a:rPr>
              <a:t/>
            </a:r>
            <a:br>
              <a:rPr lang="ru-RU" sz="9600" dirty="0">
                <a:solidFill>
                  <a:srgbClr val="0070C0"/>
                </a:solidFill>
              </a:rPr>
            </a:br>
            <a:r>
              <a:rPr lang="ru-RU" sz="9600" dirty="0">
                <a:solidFill>
                  <a:srgbClr val="0070C0"/>
                </a:solidFill>
              </a:rPr>
              <a:t/>
            </a:r>
            <a:br>
              <a:rPr lang="ru-RU" sz="9600" dirty="0">
                <a:solidFill>
                  <a:srgbClr val="0070C0"/>
                </a:solidFill>
              </a:rPr>
            </a:br>
            <a:r>
              <a:rPr lang="ru-RU" sz="9600" dirty="0">
                <a:solidFill>
                  <a:srgbClr val="0070C0"/>
                </a:solidFill>
              </a:rPr>
              <a:t/>
            </a:r>
            <a:br>
              <a:rPr lang="ru-RU" sz="9600" dirty="0">
                <a:solidFill>
                  <a:srgbClr val="0070C0"/>
                </a:solidFill>
              </a:rPr>
            </a:br>
            <a:r>
              <a:rPr lang="ru-RU" sz="9600" dirty="0" smtClean="0"/>
              <a:t/>
            </a:r>
            <a:br>
              <a:rPr lang="ru-RU" sz="9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74" y="3845994"/>
            <a:ext cx="3841143" cy="2786230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88966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779" y="521369"/>
            <a:ext cx="10563726" cy="1299410"/>
          </a:xfrm>
        </p:spPr>
        <p:txBody>
          <a:bodyPr>
            <a:normAutofit fontScale="90000"/>
          </a:bodyPr>
          <a:lstStyle/>
          <a:p>
            <a:pPr lvl="0" defTabSz="914400" fontAlgn="base">
              <a:spcAft>
                <a:spcPct val="0"/>
              </a:spcAft>
              <a:tabLst>
                <a:tab pos="238125" algn="l"/>
              </a:tabLs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               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Средняя </a:t>
            </a: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заработная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плата врачей </a:t>
            </a:r>
            <a:b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в ГАУЗ </a:t>
            </a: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 </a:t>
            </a:r>
            <a:r>
              <a:rPr lang="ru-RU" altLang="ru-RU" sz="4000" b="1" dirty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4000" b="1" dirty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ЦГКБ </a:t>
            </a:r>
            <a:r>
              <a:rPr lang="ru-RU" altLang="ru-RU" sz="4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 Реутов</a:t>
            </a:r>
            <a:r>
              <a:rPr lang="ru-RU" altLang="ru-RU" sz="4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br>
              <a:rPr lang="ru-RU" altLang="ru-RU" sz="4000" b="1" dirty="0" smtClean="0">
                <a:solidFill>
                  <a:srgbClr val="7030A0"/>
                </a:solidFill>
                <a:latin typeface="Calibri"/>
                <a:ea typeface="Times New Roman" pitchFamily="18" charset="0"/>
                <a:cs typeface="Times New Roman" pitchFamily="18" charset="0"/>
              </a:rPr>
            </a:br>
            <a:r>
              <a:rPr lang="ru-RU" alt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18252"/>
              </p:ext>
            </p:extLst>
          </p:nvPr>
        </p:nvGraphicFramePr>
        <p:xfrm>
          <a:off x="1026863" y="2023998"/>
          <a:ext cx="6063832" cy="40598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0810"/>
                <a:gridCol w="2963022"/>
              </a:tblGrid>
              <a:tr h="1164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Стационары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Поликлиники</a:t>
                      </a:r>
                      <a:endParaRPr lang="ru-RU" sz="3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03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i="1" dirty="0" smtClean="0">
                          <a:solidFill>
                            <a:srgbClr val="7030A0"/>
                          </a:solidFill>
                          <a:effectLst/>
                        </a:rPr>
                        <a:t>69 000 </a:t>
                      </a:r>
                      <a:r>
                        <a:rPr lang="ru-RU" sz="3600" b="1" i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₽</a:t>
                      </a:r>
                      <a:endParaRPr lang="ru-RU" sz="8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i="1" dirty="0" smtClean="0">
                          <a:solidFill>
                            <a:srgbClr val="7030A0"/>
                          </a:solidFill>
                          <a:effectLst/>
                        </a:rPr>
                        <a:t>70 000 </a:t>
                      </a:r>
                      <a:r>
                        <a:rPr lang="ru-RU" sz="3600" b="1" i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₽</a:t>
                      </a:r>
                      <a:endParaRPr lang="ru-RU" sz="3600" b="1" i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2152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8760" algn="l"/>
                        </a:tabLst>
                        <a:defRPr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Ежемесячные дополнительные выплаты участковым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 врачам</a:t>
                      </a:r>
                      <a:endParaRPr lang="ru-RU" sz="4800" b="1" i="1" dirty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8760" algn="l"/>
                        </a:tabLst>
                        <a:defRPr/>
                      </a:pPr>
                      <a:endParaRPr lang="ru-RU" sz="3600" b="1" i="1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38760" algn="l"/>
                        </a:tabLst>
                        <a:defRPr/>
                      </a:pPr>
                      <a:r>
                        <a:rPr lang="ru-RU" sz="3600" b="1" i="1" dirty="0" smtClean="0">
                          <a:solidFill>
                            <a:srgbClr val="7030A0"/>
                          </a:solidFill>
                          <a:effectLst/>
                        </a:rPr>
                        <a:t>32 000 </a:t>
                      </a:r>
                      <a:r>
                        <a:rPr lang="ru-RU" sz="3600" b="1" i="1" kern="1200" dirty="0" smtClean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₽</a:t>
                      </a:r>
                      <a:endParaRPr lang="ru-RU" sz="3600" b="1" i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38760" algn="l"/>
                        </a:tabLst>
                      </a:pPr>
                      <a:endParaRPr lang="ru-RU" sz="4800" b="1" i="1" dirty="0" smtClean="0">
                        <a:solidFill>
                          <a:srgbClr val="7030A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695" y="3408945"/>
            <a:ext cx="3954295" cy="3015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3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679" y="389467"/>
            <a:ext cx="10511793" cy="62198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 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Более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подробную информацию по вопросам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трудоустройства можно получить 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на сайте 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</a:rPr>
              <a:t>reutzdrav.ru</a:t>
            </a:r>
            <a:r>
              <a:rPr lang="en-US" sz="4000" b="1" i="1" dirty="0" smtClean="0">
                <a:solidFill>
                  <a:schemeClr val="accent2"/>
                </a:solidFill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и                                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   в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отделе кадров ГАУЗ МО «ЦГКБ г. Реутов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»  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Адрес: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г</a:t>
            </a:r>
            <a:r>
              <a:rPr lang="ru-RU" b="1" dirty="0">
                <a:solidFill>
                  <a:srgbClr val="0070C0"/>
                </a:solidFill>
              </a:rPr>
              <a:t>. Реутов, ул. Ленина, д. 2а, </a:t>
            </a:r>
            <a:r>
              <a:rPr lang="ru-RU" b="1" dirty="0" smtClean="0">
                <a:solidFill>
                  <a:srgbClr val="0070C0"/>
                </a:solidFill>
              </a:rPr>
              <a:t>корпус 3, </a:t>
            </a:r>
            <a:r>
              <a:rPr lang="ru-RU" b="1" dirty="0" err="1" smtClean="0">
                <a:solidFill>
                  <a:srgbClr val="0070C0"/>
                </a:solidFill>
              </a:rPr>
              <a:t>каб</a:t>
            </a:r>
            <a:r>
              <a:rPr lang="ru-RU" b="1" dirty="0" smtClean="0">
                <a:solidFill>
                  <a:srgbClr val="0070C0"/>
                </a:solidFill>
              </a:rPr>
              <a:t>.№№ 11,12; тел./факс: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>
                <a:solidFill>
                  <a:srgbClr val="0070C0"/>
                </a:solidFill>
              </a:rPr>
              <a:t>495) </a:t>
            </a:r>
            <a:r>
              <a:rPr lang="ru-RU" b="1" dirty="0" smtClean="0">
                <a:solidFill>
                  <a:srgbClr val="0070C0"/>
                </a:solidFill>
              </a:rPr>
              <a:t>266-69-54 (доб.1120);  (495) 528-30-29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e-mail: hrd_reutzdr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v@mail.ru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1600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1100" dirty="0" smtClean="0">
                <a:solidFill>
                  <a:srgbClr val="0070C0"/>
                </a:solidFill>
              </a:rPr>
              <a:t> 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Часы работы отдела кадров: </a:t>
            </a:r>
            <a:b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будние дни - с 9 до 18 часов,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70C0"/>
                </a:solidFill>
              </a:rPr>
              <a:t> перерыв - с 13  до 14 часов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3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099" y="1690063"/>
            <a:ext cx="106625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70C0"/>
                </a:solidFill>
              </a:rPr>
              <a:t>    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6449" y="413664"/>
            <a:ext cx="10503672" cy="170423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5400" b="1" dirty="0" smtClean="0">
                <a:solidFill>
                  <a:schemeClr val="accent4">
                    <a:lumMod val="75000"/>
                  </a:schemeClr>
                </a:solidFill>
              </a:rPr>
              <a:t>    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ru-RU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6301" y="1720521"/>
            <a:ext cx="10503672" cy="30716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82663" indent="-711200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ЖДЁМ  ВАС </a:t>
            </a:r>
          </a:p>
          <a:p>
            <a:pPr marL="3141663" indent="-2870200"/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        В ПОДМОСКОВНОМ                  </a:t>
            </a:r>
            <a:r>
              <a:rPr lang="ru-RU" sz="8000" b="1" i="1" dirty="0" smtClean="0">
                <a:solidFill>
                  <a:schemeClr val="accent2">
                    <a:lumMod val="75000"/>
                  </a:schemeClr>
                </a:solidFill>
              </a:rPr>
              <a:t>РЕУТОВЕ</a:t>
            </a: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 !!!</a:t>
            </a:r>
            <a:endParaRPr lang="ru-RU" sz="54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Gurkin-SV\Pictures\1462977956_2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866" y="4614784"/>
            <a:ext cx="2459790" cy="17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0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728663"/>
            <a:ext cx="9386888" cy="12001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 состав ГАУЗ МО «ЦГКБ г. Реутов» входят 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следующие структурные подразделения: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421" y="2085475"/>
            <a:ext cx="7111399" cy="444807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16225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5617" y="631517"/>
            <a:ext cx="8693640" cy="13208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0070C0"/>
                </a:solidFill>
              </a:rPr>
              <a:t>Стационар №1</a:t>
            </a:r>
            <a:r>
              <a:rPr lang="ru-RU" sz="3400" dirty="0" smtClean="0">
                <a:solidFill>
                  <a:srgbClr val="0070C0"/>
                </a:solidFill>
              </a:rPr>
              <a:t/>
            </a:r>
            <a:br>
              <a:rPr lang="ru-RU" sz="3400" dirty="0" smtClean="0">
                <a:solidFill>
                  <a:srgbClr val="0070C0"/>
                </a:solidFill>
              </a:rPr>
            </a:br>
            <a:endParaRPr lang="ru-RU" sz="3400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921" y="224590"/>
            <a:ext cx="6164721" cy="327583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28151" y="1582341"/>
            <a:ext cx="1078196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кардиологическое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отделение;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терапевтическое отделение;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неврологическое отделение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педиатрическое отделение;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инфекционное (</a:t>
            </a:r>
            <a:r>
              <a:rPr lang="ru-RU" sz="2800" i="1" dirty="0" err="1">
                <a:solidFill>
                  <a:schemeClr val="accent6">
                    <a:lumMod val="50000"/>
                  </a:schemeClr>
                </a:solidFill>
              </a:rPr>
              <a:t>боксированное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)отделение для детей;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женская консультация;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отделение гемодиализа;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отделение противоопухолевой лекарственной терапии;</a:t>
            </a:r>
            <a:b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отделение анестезиологии и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реанимации</a:t>
            </a:r>
            <a: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24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</a:rPr>
              <a:t>гинекологическое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отделение.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67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6281" y="0"/>
            <a:ext cx="11531918" cy="5805487"/>
          </a:xfrm>
        </p:spPr>
        <p:txBody>
          <a:bodyPr>
            <a:normAutofit/>
          </a:bodyPr>
          <a:lstStyle/>
          <a:p>
            <a:pPr marL="450000"/>
            <a:r>
              <a:rPr lang="ru-RU" sz="4400" b="1" u="sng" dirty="0" smtClean="0"/>
              <a:t/>
            </a:r>
            <a:br>
              <a:rPr lang="ru-RU" sz="4400" b="1" u="sng" dirty="0" smtClean="0"/>
            </a:br>
            <a:r>
              <a:rPr lang="ru-RU" sz="4400" b="1" dirty="0">
                <a:solidFill>
                  <a:srgbClr val="0070C0"/>
                </a:solidFill>
              </a:rPr>
              <a:t> </a:t>
            </a:r>
            <a:r>
              <a:rPr lang="ru-RU" sz="4400" b="1" dirty="0" smtClean="0">
                <a:solidFill>
                  <a:srgbClr val="0070C0"/>
                </a:solidFill>
              </a:rPr>
              <a:t>           </a:t>
            </a:r>
            <a:r>
              <a:rPr lang="ru-RU" sz="4400" b="1" u="sng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400" b="1" dirty="0" smtClean="0">
              <a:solidFill>
                <a:srgbClr val="0070C0"/>
              </a:solidFill>
            </a:endParaRPr>
          </a:p>
          <a:p>
            <a:r>
              <a:rPr lang="ru-RU" sz="3400" b="1" dirty="0" smtClean="0">
                <a:solidFill>
                  <a:srgbClr val="0070C0"/>
                </a:solidFill>
              </a:rPr>
              <a:t>Стационар </a:t>
            </a:r>
            <a:r>
              <a:rPr lang="ru-RU" sz="3400" b="1" dirty="0" smtClean="0">
                <a:solidFill>
                  <a:srgbClr val="0070C0"/>
                </a:solidFill>
              </a:rPr>
              <a:t>№2</a:t>
            </a:r>
            <a:endParaRPr lang="ru-RU" sz="34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160" y="16883"/>
            <a:ext cx="5402582" cy="383322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83220" y="1720840"/>
            <a:ext cx="1157970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- отделение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плановой хирургии;</a:t>
            </a:r>
            <a:b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- отделение экстренной хирургии;</a:t>
            </a:r>
            <a:b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- гинекологическое отделение;</a:t>
            </a:r>
            <a:b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- эндоскопическое отделение</a:t>
            </a:r>
            <a:endParaRPr lang="ru-RU" sz="3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- отделение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анестезиологии и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реанимации</a:t>
            </a:r>
            <a:endParaRPr lang="ru-RU" sz="3000" i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- отделение </a:t>
            </a:r>
            <a:r>
              <a:rPr lang="ru-RU" sz="3000" i="1" dirty="0" err="1" smtClean="0">
                <a:solidFill>
                  <a:schemeClr val="accent6">
                    <a:lumMod val="50000"/>
                  </a:schemeClr>
                </a:solidFill>
              </a:rPr>
              <a:t>рентгенэндохирургических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методов </a:t>
            </a:r>
            <a:endParaRPr lang="ru-RU" sz="30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 диагностики  и  лечения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3000" i="1" dirty="0" err="1" smtClean="0">
                <a:solidFill>
                  <a:schemeClr val="accent6">
                    <a:lumMod val="50000"/>
                  </a:schemeClr>
                </a:solidFill>
              </a:rPr>
              <a:t>травматолого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>- ортопедическое </a:t>
            </a:r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отделение.</a:t>
            </a:r>
          </a:p>
          <a:p>
            <a:r>
              <a:rPr lang="ru-RU" sz="3000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000" i="1" dirty="0">
                <a:solidFill>
                  <a:schemeClr val="accent6">
                    <a:lumMod val="50000"/>
                  </a:schemeClr>
                </a:solidFill>
              </a:rPr>
            </a:b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419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1564" y="425376"/>
            <a:ext cx="10850880" cy="1320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В состав ГАУЗ МО «ЦГКБ г. Реутов»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входят 3 городские поликлиники: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2" y="3682689"/>
            <a:ext cx="4598890" cy="3068655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244929" y="2988352"/>
            <a:ext cx="3878035" cy="8651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</a:t>
            </a: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поликлиника №1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631" y="0"/>
            <a:ext cx="4020328" cy="298835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8499020" y="2856527"/>
            <a:ext cx="3492005" cy="826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поликлиника №2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964" y="1478098"/>
            <a:ext cx="4277267" cy="2756859"/>
          </a:xfrm>
          <a:prstGeom prst="rect">
            <a:avLst/>
          </a:prstGeom>
          <a:effectLst>
            <a:softEdge rad="241300"/>
          </a:effectLst>
        </p:spPr>
      </p:pic>
      <p:sp>
        <p:nvSpPr>
          <p:cNvPr id="9" name="Заголовок 3"/>
          <p:cNvSpPr txBox="1">
            <a:spLocks/>
          </p:cNvSpPr>
          <p:nvPr/>
        </p:nvSpPr>
        <p:spPr>
          <a:xfrm>
            <a:off x="4704702" y="4171950"/>
            <a:ext cx="3466929" cy="8098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Городская детская поликлиника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42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8" y="345970"/>
            <a:ext cx="1181153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Диагностические подразделения: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7" y="1030522"/>
            <a:ext cx="4155621" cy="2812624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83821" y="3843145"/>
            <a:ext cx="3415515" cy="7043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Клинико-диагностический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806" y="3843146"/>
            <a:ext cx="4433207" cy="2773303"/>
          </a:xfrm>
          <a:prstGeom prst="rect">
            <a:avLst/>
          </a:prstGeom>
          <a:effectLst>
            <a:softEdge rad="165100"/>
          </a:effec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259715" y="2653393"/>
            <a:ext cx="3165023" cy="1189751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Клинико-диагностическая</a:t>
            </a:r>
          </a:p>
          <a:p>
            <a:pPr algn="ctr"/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лаборатория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738" y="1090864"/>
            <a:ext cx="4515388" cy="2640216"/>
          </a:xfrm>
          <a:prstGeom prst="rect">
            <a:avLst/>
          </a:prstGeom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7772400" y="3731079"/>
            <a:ext cx="4094246" cy="9144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 рентгеновской компьютерной томографии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12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" y="244929"/>
            <a:ext cx="11803131" cy="1604509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Специализированные подразделения: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717" y="3103396"/>
            <a:ext cx="6108134" cy="3412729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6008914" y="1845129"/>
            <a:ext cx="5951380" cy="10531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Отделение физиотерапии, лечебной физкультуры и реабилитации 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1044668"/>
            <a:ext cx="5672138" cy="3239440"/>
          </a:xfrm>
          <a:prstGeom prst="rect">
            <a:avLst/>
          </a:prstGeom>
          <a:effectLst>
            <a:softEdge rad="177800"/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42899" y="4229842"/>
            <a:ext cx="5323115" cy="13626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Кожно-венерологический диспансер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56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849" y="2228846"/>
            <a:ext cx="10414210" cy="3290207"/>
          </a:xfrm>
        </p:spPr>
        <p:txBody>
          <a:bodyPr>
            <a:normAutofit fontScale="90000"/>
          </a:bodyPr>
          <a:lstStyle/>
          <a:p>
            <a:pPr lvl="0"/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Врач – анестезиолог-реаниматолог</a:t>
            </a:r>
            <a:r>
              <a:rPr lang="ru-RU" i="1" dirty="0">
                <a:solidFill>
                  <a:srgbClr val="0070C0"/>
                </a:solidFill>
              </a:rPr>
              <a:t>;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Врач </a:t>
            </a:r>
            <a:r>
              <a:rPr lang="ru-RU" i="1" dirty="0">
                <a:solidFill>
                  <a:srgbClr val="0070C0"/>
                </a:solidFill>
              </a:rPr>
              <a:t>– </a:t>
            </a:r>
            <a:r>
              <a:rPr lang="ru-RU" i="1" dirty="0" smtClean="0">
                <a:solidFill>
                  <a:srgbClr val="0070C0"/>
                </a:solidFill>
              </a:rPr>
              <a:t>терапевт приёмного отделения;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Врач </a:t>
            </a:r>
            <a:r>
              <a:rPr lang="ru-RU" i="1" dirty="0">
                <a:solidFill>
                  <a:srgbClr val="0070C0"/>
                </a:solidFill>
              </a:rPr>
              <a:t>– нефролог;</a:t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>
                <a:solidFill>
                  <a:srgbClr val="0070C0"/>
                </a:solidFill>
              </a:rPr>
              <a:t>В</a:t>
            </a:r>
            <a:r>
              <a:rPr lang="ru-RU" i="1" dirty="0" smtClean="0">
                <a:solidFill>
                  <a:srgbClr val="0070C0"/>
                </a:solidFill>
              </a:rPr>
              <a:t>рач – педиатр;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Врач – </a:t>
            </a:r>
            <a:r>
              <a:rPr lang="ru-RU" i="1" dirty="0" smtClean="0">
                <a:solidFill>
                  <a:srgbClr val="0070C0"/>
                </a:solidFill>
              </a:rPr>
              <a:t>невролог;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Врач – кардиолог.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2700" dirty="0">
                <a:solidFill>
                  <a:srgbClr val="0070C0"/>
                </a:solidFill>
              </a:rPr>
              <a:t/>
            </a:r>
            <a:br>
              <a:rPr lang="ru-RU" sz="2700" dirty="0">
                <a:solidFill>
                  <a:srgbClr val="0070C0"/>
                </a:solidFill>
              </a:rPr>
            </a:br>
            <a:endParaRPr lang="ru-RU" sz="27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0425" y="1652587"/>
            <a:ext cx="10091631" cy="533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lnSpc>
                <a:spcPct val="170000"/>
              </a:lnSpc>
            </a:pP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7320" y="442500"/>
            <a:ext cx="10732936" cy="16897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3100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ru-RU" sz="31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ru-RU" sz="31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endParaRPr lang="ru-RU" sz="3100" b="1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12000" b="1" dirty="0" smtClean="0">
                <a:solidFill>
                  <a:schemeClr val="accent4">
                    <a:lumMod val="75000"/>
                  </a:schemeClr>
                </a:solidFill>
              </a:rPr>
              <a:t>На базе стационарных подразделений ГАУЗ МО «ЦГКБ г. Реутов» открыты следующие врачебные  вакансии:</a:t>
            </a:r>
            <a:r>
              <a:rPr lang="ru-RU" sz="1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2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1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66" y="3810000"/>
            <a:ext cx="4070436" cy="2711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27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45273" y="558638"/>
            <a:ext cx="10702456" cy="154255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3100" dirty="0" smtClean="0">
                <a:solidFill>
                  <a:srgbClr val="002060"/>
                </a:solidFill>
              </a:rPr>
              <a:t> </a:t>
            </a:r>
            <a:r>
              <a:rPr lang="ru-RU" sz="12000" b="1" dirty="0" smtClean="0">
                <a:solidFill>
                  <a:schemeClr val="accent4">
                    <a:lumMod val="75000"/>
                  </a:schemeClr>
                </a:solidFill>
              </a:rPr>
              <a:t>На базе амбулаторно-поликлинических подразделений ГАУЗ МО «ЦГКБ г. Реутов» открыты следующие врачебные вакансии:</a:t>
            </a:r>
            <a:r>
              <a:rPr lang="ru-RU" sz="120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12000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12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7" y="2390120"/>
            <a:ext cx="11527971" cy="3716747"/>
          </a:xfrm>
        </p:spPr>
        <p:txBody>
          <a:bodyPr numCol="1">
            <a:normAutofit fontScale="90000"/>
          </a:bodyPr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> 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-</a:t>
            </a:r>
            <a:r>
              <a:rPr lang="ru-RU" i="1" dirty="0" smtClean="0">
                <a:solidFill>
                  <a:srgbClr val="0070C0"/>
                </a:solidFill>
              </a:rPr>
              <a:t>Врач – терапевт участковый;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-</a:t>
            </a:r>
            <a:r>
              <a:rPr lang="ru-RU" i="1" dirty="0">
                <a:solidFill>
                  <a:srgbClr val="0070C0"/>
                </a:solidFill>
              </a:rPr>
              <a:t>Врач – терапевт </a:t>
            </a:r>
            <a:r>
              <a:rPr lang="ru-RU" i="1" dirty="0" smtClean="0">
                <a:solidFill>
                  <a:srgbClr val="0070C0"/>
                </a:solidFill>
              </a:rPr>
              <a:t>участковый;</a:t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-Врач УЗИ диагностики; 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-Врач – </a:t>
            </a:r>
            <a:r>
              <a:rPr lang="ru-RU" i="1" dirty="0" smtClean="0">
                <a:solidFill>
                  <a:srgbClr val="0070C0"/>
                </a:solidFill>
              </a:rPr>
              <a:t>офтальмолог.</a:t>
            </a:r>
            <a:r>
              <a:rPr lang="ru-RU" i="1" dirty="0">
                <a:solidFill>
                  <a:srgbClr val="0070C0"/>
                </a:solidFill>
              </a:rPr>
              <a:t/>
            </a:r>
            <a:br>
              <a:rPr lang="ru-RU" i="1" dirty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70C0"/>
                </a:solidFill>
              </a:rPr>
              <a:t>  </a:t>
            </a:r>
            <a:r>
              <a:rPr lang="ru-RU" i="1" dirty="0" smtClean="0">
                <a:solidFill>
                  <a:srgbClr val="0070C0"/>
                </a:solidFill>
              </a:rPr>
              <a:t>  </a:t>
            </a:r>
            <a:r>
              <a:rPr lang="ru-RU" i="1" dirty="0" smtClean="0">
                <a:solidFill>
                  <a:srgbClr val="0070C0"/>
                </a:solidFill>
              </a:rPr>
              <a:t/>
            </a:r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sz="3100" dirty="0">
                <a:solidFill>
                  <a:srgbClr val="0070C0"/>
                </a:solidFill>
              </a:rPr>
              <a:t/>
            </a:r>
            <a:br>
              <a:rPr lang="ru-RU" sz="3100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958" y="3392904"/>
            <a:ext cx="5013157" cy="303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703</TotalTime>
  <Words>203</Words>
  <Application>Microsoft Office PowerPoint</Application>
  <PresentationFormat>Произвольный</PresentationFormat>
  <Paragraphs>68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Грань</vt:lpstr>
      <vt:lpstr>Государственное автономное учреждение здравоохранения Московской области          «Центральная городская клиническая больница г. Реутов»</vt:lpstr>
      <vt:lpstr>В состав ГАУЗ МО «ЦГКБ г. Реутов» входят   следующие структурные подразделения:</vt:lpstr>
      <vt:lpstr>Стационар №1 </vt:lpstr>
      <vt:lpstr>                 </vt:lpstr>
      <vt:lpstr>В состав ГАУЗ МО «ЦГКБ г. Реутов»  входят 3 городские поликлиники:</vt:lpstr>
      <vt:lpstr>Диагностические подразделения:  </vt:lpstr>
      <vt:lpstr>Специализированные подразделения: </vt:lpstr>
      <vt:lpstr> Врач – анестезиолог-реаниматолог; Врач – терапевт приёмного отделения; Врач – нефролог; Врач – педиатр; Врач – невролог; Врач – кардиолог.   </vt:lpstr>
      <vt:lpstr>     -Врач – терапевт участковый;   -Врач – терапевт участковый;   -Врач УЗИ диагностики;    -Врач – офтальмолог.           </vt:lpstr>
      <vt:lpstr>Реализация жилищной программы:  ● Предоставляется служебное жильё; ● Производится компенсация аренды съемного жилья; </vt:lpstr>
      <vt:lpstr>                 Средняя заработная плата врачей              в ГАУЗ МО «ЦГКБ г.  Реутов»  </vt:lpstr>
      <vt:lpstr>     Более подробную информацию по вопросам          трудоустройства можно получить  на сайте reutzdrav.ru  и                                          в отделе кадров ГАУЗ МО «ЦГКБ г. Реутов»         Адрес: г. Реутов, ул. Ленина, д. 2а, корпус 3, каб.№№ 11,12; тел./факс:  (495) 266-69-54 (доб.1120);  (495) 528-30-29 e-mail: hrd_reutzdrav@mail.ru     Часы работы отдела кадров:      будние дни - с 9 до 18 часов,   перерыв - с 13  до 14 часов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здравоохранения Московской области          «Центральная городская клиническая больница  г. Реутов»</dc:title>
  <dc:creator>Максим Щикалюк</dc:creator>
  <cp:lastModifiedBy>Гуркин Сергей Викторович</cp:lastModifiedBy>
  <cp:revision>117</cp:revision>
  <dcterms:created xsi:type="dcterms:W3CDTF">2016-04-12T11:24:53Z</dcterms:created>
  <dcterms:modified xsi:type="dcterms:W3CDTF">2018-05-15T11:50:57Z</dcterms:modified>
</cp:coreProperties>
</file>